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2" r:id="rId4"/>
    <p:sldId id="261" r:id="rId5"/>
    <p:sldId id="259" r:id="rId6"/>
    <p:sldId id="260" r:id="rId7"/>
    <p:sldId id="263" r:id="rId8"/>
    <p:sldId id="264" r:id="rId9"/>
    <p:sldId id="265" r:id="rId10"/>
    <p:sldId id="266" r:id="rId11"/>
    <p:sldId id="267" r:id="rId12"/>
    <p:sldId id="268" r:id="rId13"/>
    <p:sldId id="271" r:id="rId14"/>
    <p:sldId id="270" r:id="rId15"/>
    <p:sldId id="269" r:id="rId16"/>
    <p:sldId id="272" r:id="rId17"/>
    <p:sldId id="273" r:id="rId18"/>
    <p:sldId id="274" r:id="rId19"/>
    <p:sldId id="275" r:id="rId20"/>
    <p:sldId id="278" r:id="rId21"/>
    <p:sldId id="276" r:id="rId22"/>
    <p:sldId id="279" r:id="rId23"/>
    <p:sldId id="277"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7" d="100"/>
          <a:sy n="107" d="100"/>
        </p:scale>
        <p:origin x="-1098"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AE7B713-1611-48F6-96D6-69AF34BB8841}"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D812A1-7FC1-4EA7-8817-7C4790F0C9DD}" type="datetimeFigureOut">
              <a:rPr lang="en-US" smtClean="0"/>
              <a:pPr/>
              <a:t>9/15/2015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E7B713-1611-48F6-96D6-69AF34BB8841}"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FAS 424</a:t>
            </a:r>
            <a:br>
              <a:rPr lang="en-US" dirty="0" smtClean="0"/>
            </a:br>
            <a:r>
              <a:rPr lang="en-US" dirty="0" smtClean="0"/>
              <a:t>Animal Models in Biomed. Res. </a:t>
            </a:r>
            <a:endParaRPr lang="en-US" dirty="0"/>
          </a:p>
        </p:txBody>
      </p:sp>
      <p:sp>
        <p:nvSpPr>
          <p:cNvPr id="3" name="Subtitle 2"/>
          <p:cNvSpPr>
            <a:spLocks noGrp="1"/>
          </p:cNvSpPr>
          <p:nvPr>
            <p:ph type="subTitle" idx="1"/>
          </p:nvPr>
        </p:nvSpPr>
        <p:spPr/>
        <p:txBody>
          <a:bodyPr>
            <a:normAutofit/>
          </a:bodyPr>
          <a:lstStyle/>
          <a:p>
            <a:r>
              <a:rPr lang="en-US" sz="4000" dirty="0">
                <a:solidFill>
                  <a:schemeClr val="tx1"/>
                </a:solidFill>
              </a:rPr>
              <a:t>Types of Animal Models Used in Biomedical Research</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Types of Animal Models</a:t>
            </a:r>
            <a:endParaRPr lang="en-US" sz="4000" dirty="0"/>
          </a:p>
        </p:txBody>
      </p:sp>
      <p:sp>
        <p:nvSpPr>
          <p:cNvPr id="3" name="Content Placeholder 2"/>
          <p:cNvSpPr>
            <a:spLocks noGrp="1"/>
          </p:cNvSpPr>
          <p:nvPr>
            <p:ph idx="1"/>
          </p:nvPr>
        </p:nvSpPr>
        <p:spPr/>
        <p:txBody>
          <a:bodyPr/>
          <a:lstStyle/>
          <a:p>
            <a:r>
              <a:rPr lang="en-US" dirty="0" smtClean="0"/>
              <a:t>Spontaneous or Natural Models - These include diseases or conditions that occur naturally in animals as in humans.</a:t>
            </a:r>
          </a:p>
          <a:p>
            <a:pPr>
              <a:buNone/>
            </a:pPr>
            <a:endParaRPr lang="en-US" sz="1600" dirty="0" smtClean="0"/>
          </a:p>
          <a:p>
            <a:pPr lvl="1">
              <a:buFont typeface="Wingdings" pitchFamily="2" charset="2"/>
              <a:buChar char="Ø"/>
            </a:pPr>
            <a:r>
              <a:rPr lang="en-US" sz="3200" dirty="0" smtClean="0"/>
              <a:t>For example, features of type I diabetes in the non-obese diabetic (NOD) mouse and biobreeding (BB) rat closely resemble the same condition in humans.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2051" name="Picture 3"/>
          <p:cNvPicPr>
            <a:picLocks noGrp="1" noChangeAspect="1" noChangeArrowheads="1"/>
          </p:cNvPicPr>
          <p:nvPr>
            <p:ph idx="1"/>
          </p:nvPr>
        </p:nvPicPr>
        <p:blipFill>
          <a:blip r:embed="rId2" cstate="print"/>
          <a:srcRect/>
          <a:stretch>
            <a:fillRect/>
          </a:stretch>
        </p:blipFill>
        <p:spPr bwMode="auto">
          <a:xfrm>
            <a:off x="2248242" y="1488556"/>
            <a:ext cx="4762157" cy="4637608"/>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1029" name="Picture 5"/>
          <p:cNvPicPr>
            <a:picLocks noGrp="1" noChangeAspect="1" noChangeArrowheads="1"/>
          </p:cNvPicPr>
          <p:nvPr>
            <p:ph idx="1"/>
          </p:nvPr>
        </p:nvPicPr>
        <p:blipFill>
          <a:blip r:embed="rId2" cstate="print"/>
          <a:srcRect/>
          <a:stretch>
            <a:fillRect/>
          </a:stretch>
        </p:blipFill>
        <p:spPr bwMode="auto">
          <a:xfrm>
            <a:off x="2638928" y="1454652"/>
            <a:ext cx="3990472" cy="4671512"/>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2">
              <a:buFont typeface="Wingdings" pitchFamily="2" charset="2"/>
              <a:buChar char="ü"/>
            </a:pPr>
            <a:r>
              <a:rPr lang="en-US" sz="3200" dirty="0" smtClean="0"/>
              <a:t>Type I diabetes develops when T cells, white blood cells that play a central role in the immune response, get a signal to destroy insulin-producing β cells of the pancreas.</a:t>
            </a:r>
          </a:p>
          <a:p>
            <a:pPr lvl="2">
              <a:buNone/>
            </a:pPr>
            <a:endParaRPr lang="en-US" sz="1600" dirty="0" smtClean="0"/>
          </a:p>
          <a:p>
            <a:pPr lvl="3">
              <a:buFont typeface="Wingdings" pitchFamily="2" charset="2"/>
              <a:buChar char="v"/>
            </a:pPr>
            <a:r>
              <a:rPr lang="en-US" sz="3200" dirty="0" smtClean="0"/>
              <a:t>Insulin, a hormone, is needed to allow sugar (glucose) to enter cells to yield energy.</a:t>
            </a:r>
          </a:p>
          <a:p>
            <a:pPr lvl="1">
              <a:buFont typeface="Wingdings" pitchFamily="2" charset="2"/>
              <a:buChar char="Ø"/>
            </a:pP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Other examples include hypertension, arthritis, and cancer.</a:t>
            </a:r>
          </a:p>
          <a:p>
            <a:pPr lvl="1">
              <a:buFont typeface="Wingdings" pitchFamily="2" charset="2"/>
              <a:buChar char="Ø"/>
            </a:pPr>
            <a:endParaRPr lang="en-US" sz="3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lstStyle/>
          <a:p>
            <a:r>
              <a:rPr lang="en-US" dirty="0" smtClean="0"/>
              <a:t>Experimental Models - These are models in which a disease or condition is experimentally reproduced by the scientist.</a:t>
            </a:r>
          </a:p>
          <a:p>
            <a:pPr>
              <a:buNone/>
            </a:pPr>
            <a:endParaRPr lang="en-US" sz="1600" dirty="0" smtClean="0"/>
          </a:p>
          <a:p>
            <a:pPr lvl="1">
              <a:buFont typeface="Wingdings" pitchFamily="2" charset="2"/>
              <a:buChar char="Ø"/>
            </a:pPr>
            <a:r>
              <a:rPr lang="en-US" sz="3200" dirty="0" smtClean="0"/>
              <a:t>Diabetes in rodents has been induced experimentally by using the chemicals streptozotocin and alloxan to damage the insulin-producing β cells of the pancreas.</a:t>
            </a:r>
            <a:endParaRPr 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lnSpcReduction="10000"/>
          </a:bodyPr>
          <a:lstStyle/>
          <a:p>
            <a:pPr lvl="1">
              <a:buFont typeface="Wingdings" pitchFamily="2" charset="2"/>
              <a:buChar char="Ø"/>
            </a:pPr>
            <a:r>
              <a:rPr lang="en-US" sz="3200" dirty="0" smtClean="0"/>
              <a:t>Colorectal cancer in rodents has been induced experimentally by using the chemicals dimethylhydrazine and azoxymethane to produce tumors.</a:t>
            </a:r>
          </a:p>
          <a:p>
            <a:pPr lvl="1">
              <a:buNone/>
            </a:pPr>
            <a:endParaRPr lang="en-US" sz="1600" dirty="0" smtClean="0"/>
          </a:p>
          <a:p>
            <a:pPr lvl="1">
              <a:buFont typeface="Wingdings" pitchFamily="2" charset="2"/>
              <a:buChar char="Ø"/>
            </a:pPr>
            <a:r>
              <a:rPr lang="en-US" sz="3200" dirty="0" smtClean="0"/>
              <a:t>Orthotopic implantation of tumor cells or tumor tissue has also been used to produce a rodent model that is useful for testing new therapeutic agents against colorectal cancer.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lstStyle/>
          <a:p>
            <a:r>
              <a:rPr lang="en-US" dirty="0" smtClean="0"/>
              <a:t>Genetically-Engineered Models</a:t>
            </a:r>
            <a:r>
              <a:rPr lang="en-US" b="1" dirty="0" smtClean="0"/>
              <a:t> </a:t>
            </a:r>
            <a:r>
              <a:rPr lang="en-US" dirty="0" smtClean="0"/>
              <a:t>- These are a particular group of induced animal models, involving manipulation of the animal’s genetic code to create the condition that the scientist wants to study.</a:t>
            </a:r>
          </a:p>
          <a:p>
            <a:endParaRPr lang="en-US"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 genetically modified mouse may carry inserted foreign DNA in their genome. This involves injecting genetic material (typically linear DNA) into the nucleus of a fertilized immature ovum, where it will randomly integrate into the mouse’s genome.</a:t>
            </a:r>
            <a:endParaRPr lang="en-US" sz="3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430975" y="1524000"/>
            <a:ext cx="4354142" cy="4602163"/>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A genetically modified mouse may have genes replaced or removed (“knock-out” models). This involves modifying embryonic stem cells (undifferentiated cells) with a DNA construct containing DNA sequences homologous to the target gene. Embryonic stem cells that  recombine with genomic DNA are selected for and they are then injected into the mouse’s blastocyst.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2052" name="Picture 4"/>
          <p:cNvPicPr>
            <a:picLocks noGrp="1" noChangeAspect="1" noChangeArrowheads="1"/>
          </p:cNvPicPr>
          <p:nvPr>
            <p:ph idx="1"/>
          </p:nvPr>
        </p:nvPicPr>
        <p:blipFill>
          <a:blip r:embed="rId2" cstate="print"/>
          <a:srcRect/>
          <a:stretch>
            <a:fillRect/>
          </a:stretch>
        </p:blipFill>
        <p:spPr bwMode="auto">
          <a:xfrm>
            <a:off x="2917944" y="1465376"/>
            <a:ext cx="3406655" cy="4660787"/>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166056" y="1524000"/>
            <a:ext cx="4892901" cy="4602164"/>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These models can help scientists study the genetic basis of disease, susceptibility and resistance, etc. Genetically modified mice have been used to study and model obesity, heart disease, diabetes, arthritis, substance abuse, anxiety, aging and Parkinson disease.</a:t>
            </a:r>
            <a:endParaRPr lang="en-US" sz="3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lstStyle/>
          <a:p>
            <a:r>
              <a:rPr lang="en-US" dirty="0" smtClean="0"/>
              <a:t>Negative Models - These models involve animal species, strains, or breeds that fail to react to a particular disease or chemical stimulus. Examining why this is the case may provide answers to questions about disease resistance and its physiological basis.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Font typeface="Wingdings" pitchFamily="2" charset="2"/>
              <a:buChar char="Ø"/>
            </a:pPr>
            <a:r>
              <a:rPr lang="en-US" sz="3200" dirty="0" smtClean="0"/>
              <a:t>Rabbits fail to develop gonococcal infection subsequent to exposure to an experimental treatment that induces the disease in other animals.</a:t>
            </a:r>
            <a:endParaRPr lang="en-US" sz="3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1027" name="Picture 3"/>
          <p:cNvPicPr>
            <a:picLocks noGrp="1" noChangeAspect="1" noChangeArrowheads="1"/>
          </p:cNvPicPr>
          <p:nvPr>
            <p:ph idx="1"/>
          </p:nvPr>
        </p:nvPicPr>
        <p:blipFill>
          <a:blip r:embed="rId2" cstate="print"/>
          <a:srcRect/>
          <a:stretch>
            <a:fillRect/>
          </a:stretch>
        </p:blipFill>
        <p:spPr bwMode="auto">
          <a:xfrm>
            <a:off x="2742167" y="1447800"/>
            <a:ext cx="3782895" cy="4678363"/>
          </a:xfrm>
          <a:prstGeom prst="rect">
            <a:avLst/>
          </a:prstGeom>
          <a:noFill/>
          <a:ln w="9525">
            <a:noFill/>
            <a:miter lim="800000"/>
            <a:headEnd/>
            <a:tailEnd/>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lstStyle/>
          <a:p>
            <a:r>
              <a:rPr lang="en-US" dirty="0" smtClean="0"/>
              <a:t>Orphan Models - These models are diseases or conditions that occur naturally in an animal, but there is no known correlation to human disease.</a:t>
            </a:r>
          </a:p>
          <a:p>
            <a:pPr>
              <a:buNone/>
            </a:pPr>
            <a:endParaRPr lang="en-US" sz="1600" dirty="0" smtClean="0"/>
          </a:p>
          <a:p>
            <a:pPr lvl="1">
              <a:buFont typeface="Wingdings" pitchFamily="2" charset="2"/>
              <a:buChar char="Ø"/>
            </a:pPr>
            <a:r>
              <a:rPr lang="en-US" sz="3200" dirty="0" smtClean="0"/>
              <a:t>Scrapie, a neurodegenerative disease caused by a prion, affects sheep and goats, but cannot be transmitted to humans.</a:t>
            </a:r>
            <a:endParaRPr lang="en-US" sz="3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2327014" y="1524000"/>
            <a:ext cx="4565565" cy="4602163"/>
          </a:xfrm>
          <a:prstGeom prst="rect">
            <a:avLst/>
          </a:prstGeom>
          <a:noFill/>
          <a:ln w="9525">
            <a:noFill/>
            <a:miter lim="800000"/>
            <a:headEnd/>
            <a:tailEnd/>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a:bodyPr>
          <a:lstStyle/>
          <a:p>
            <a:pPr lvl="1">
              <a:buNone/>
            </a:pPr>
            <a:r>
              <a:rPr lang="en-US" sz="3600" dirty="0" smtClean="0"/>
              <a:t>	</a:t>
            </a:r>
            <a:r>
              <a:rPr lang="en-US" sz="3200" dirty="0" smtClean="0"/>
              <a:t>As </a:t>
            </a:r>
            <a:r>
              <a:rPr lang="en-US" sz="3200" dirty="0" smtClean="0"/>
              <a:t>with other transmissible spongiform encephalopathies, no effective treatments or vaccines are yet available for scrapie</a:t>
            </a:r>
            <a:r>
              <a:rPr lang="en-US" sz="3200" dirty="0" smtClean="0"/>
              <a:t>.</a:t>
            </a:r>
          </a:p>
          <a:p>
            <a:pPr lvl="1">
              <a:buNone/>
            </a:pPr>
            <a:endParaRPr lang="en-US" sz="1600" dirty="0" smtClean="0"/>
          </a:p>
          <a:p>
            <a:pPr lvl="2">
              <a:buFont typeface="Wingdings" pitchFamily="2" charset="2"/>
              <a:buChar char="ü"/>
            </a:pPr>
            <a:r>
              <a:rPr lang="en-US" sz="3200" b="1" dirty="0" smtClean="0"/>
              <a:t>Note:</a:t>
            </a:r>
            <a:r>
              <a:rPr lang="en-US" sz="3200" dirty="0" smtClean="0"/>
              <a:t> A prion is a misfolded protein molecule which may propagate by transmitting a misfolded protein state</a:t>
            </a:r>
            <a:r>
              <a:rPr lang="en-US" sz="3200" dirty="0" smtClean="0"/>
              <a:t>.</a:t>
            </a:r>
            <a:endParaRPr lang="en-US" sz="32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1175404" y="1524000"/>
            <a:ext cx="6907561" cy="4602163"/>
          </a:xfrm>
          <a:prstGeom prst="rect">
            <a:avLst/>
          </a:prstGeom>
          <a:noFill/>
          <a:ln w="9525">
            <a:noFill/>
            <a:miter lim="800000"/>
            <a:headEnd/>
            <a:tailEnd/>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smtClean="0"/>
              <a:t>Types of Animal Models</a:t>
            </a:r>
            <a:endParaRPr lang="en-US" sz="4000" dirty="0"/>
          </a:p>
        </p:txBody>
      </p:sp>
      <p:sp>
        <p:nvSpPr>
          <p:cNvPr id="3" name="Content Placeholder 2"/>
          <p:cNvSpPr>
            <a:spLocks noGrp="1"/>
          </p:cNvSpPr>
          <p:nvPr>
            <p:ph idx="1"/>
          </p:nvPr>
        </p:nvSpPr>
        <p:spPr/>
        <p:txBody>
          <a:bodyPr>
            <a:normAutofit lnSpcReduction="10000"/>
          </a:bodyPr>
          <a:lstStyle/>
          <a:p>
            <a:pPr lvl="2">
              <a:buNone/>
            </a:pPr>
            <a:r>
              <a:rPr lang="en-US" sz="3200" dirty="0" smtClean="0"/>
              <a:t>	This infectious </a:t>
            </a:r>
            <a:r>
              <a:rPr lang="en-US" sz="3200" dirty="0" smtClean="0"/>
              <a:t>protein </a:t>
            </a:r>
            <a:r>
              <a:rPr lang="en-US" sz="3200" dirty="0" smtClean="0"/>
              <a:t>molecule causes mammalian transmissible </a:t>
            </a:r>
            <a:r>
              <a:rPr lang="en-US" sz="3200" dirty="0" smtClean="0"/>
              <a:t>spongiform encephalopathies, including bovine spongiform encephalopathy (BSE), also known as “mad cow disease” </a:t>
            </a:r>
            <a:r>
              <a:rPr lang="en-US" sz="3200" dirty="0" smtClean="0"/>
              <a:t>and scrapie in </a:t>
            </a:r>
            <a:r>
              <a:rPr lang="en-US" sz="3200" dirty="0" smtClean="0"/>
              <a:t>sheep and goats. </a:t>
            </a:r>
            <a:r>
              <a:rPr lang="en-US" sz="3200" dirty="0" smtClean="0"/>
              <a:t>Because </a:t>
            </a:r>
            <a:r>
              <a:rPr lang="en-US" sz="3200" dirty="0" smtClean="0"/>
              <a:t>a prion is not considered a living organism, it is resistant to treatments that </a:t>
            </a:r>
            <a:r>
              <a:rPr lang="en-US" sz="3200" dirty="0" smtClean="0"/>
              <a:t>ordinarily destroy </a:t>
            </a:r>
            <a:r>
              <a:rPr lang="en-US" sz="3200" dirty="0" smtClean="0"/>
              <a:t>bacteria, spores, viruses and fungi.</a:t>
            </a:r>
            <a:endParaRPr lang="en-US" sz="3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574</TotalTime>
  <Words>400</Words>
  <Application>Microsoft Office PowerPoint</Application>
  <PresentationFormat>On-screen Show (4:3)</PresentationFormat>
  <Paragraphs>50</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FAS 424 Animal Models in Biomed. Res. </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lpstr>Types of Animal Models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FAS 424 Animal Models in Biomed. Res.</dc:title>
  <dc:creator>Sylvia Correa</dc:creator>
  <cp:lastModifiedBy>Sylvia Correa</cp:lastModifiedBy>
  <cp:revision>44</cp:revision>
  <dcterms:created xsi:type="dcterms:W3CDTF">2015-09-09T01:10:40Z</dcterms:created>
  <dcterms:modified xsi:type="dcterms:W3CDTF">2015-09-16T03:12:35Z</dcterms:modified>
</cp:coreProperties>
</file>